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9" r:id="rId4"/>
    <p:sldId id="270" r:id="rId5"/>
    <p:sldId id="258" r:id="rId6"/>
    <p:sldId id="259" r:id="rId7"/>
    <p:sldId id="260" r:id="rId8"/>
    <p:sldId id="265" r:id="rId9"/>
    <p:sldId id="261" r:id="rId10"/>
    <p:sldId id="262" r:id="rId11"/>
    <p:sldId id="264" r:id="rId12"/>
    <p:sldId id="266" r:id="rId13"/>
    <p:sldId id="267"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4/2/2023</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4/2/2023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4/2/2023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4/2/2023</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4/2/2023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4/2/2023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4/2/2023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4/2/2023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4/2/2023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4/2/2023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4/2/2023</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C60DB-C532-7F70-DBFB-DF2FD4603C4E}"/>
              </a:ext>
            </a:extLst>
          </p:cNvPr>
          <p:cNvSpPr>
            <a:spLocks noGrp="1"/>
          </p:cNvSpPr>
          <p:nvPr>
            <p:ph type="ctrTitle"/>
          </p:nvPr>
        </p:nvSpPr>
        <p:spPr/>
        <p:txBody>
          <a:bodyPr/>
          <a:lstStyle/>
          <a:p>
            <a:r>
              <a:rPr lang="en-IN" b="1" i="0" dirty="0">
                <a:solidFill>
                  <a:schemeClr val="bg1"/>
                </a:solidFill>
                <a:effectLst/>
                <a:latin typeface="Manrope"/>
              </a:rPr>
              <a:t>IMDB Movie Analysis</a:t>
            </a:r>
            <a:br>
              <a:rPr lang="en-IN" b="1" i="0" dirty="0">
                <a:solidFill>
                  <a:schemeClr val="bg1"/>
                </a:solidFill>
                <a:effectLst/>
                <a:latin typeface="Manrope"/>
              </a:rPr>
            </a:br>
            <a:endParaRPr lang="en-IN" dirty="0">
              <a:solidFill>
                <a:schemeClr val="bg1"/>
              </a:solidFill>
            </a:endParaRPr>
          </a:p>
        </p:txBody>
      </p:sp>
      <p:sp>
        <p:nvSpPr>
          <p:cNvPr id="3" name="Subtitle 2">
            <a:extLst>
              <a:ext uri="{FF2B5EF4-FFF2-40B4-BE49-F238E27FC236}">
                <a16:creationId xmlns:a16="http://schemas.microsoft.com/office/drawing/2014/main" id="{FAFCD30A-A63C-F1D1-D7D0-FFE33B89F687}"/>
              </a:ext>
            </a:extLst>
          </p:cNvPr>
          <p:cNvSpPr>
            <a:spLocks noGrp="1"/>
          </p:cNvSpPr>
          <p:nvPr>
            <p:ph type="subTitle" idx="1"/>
          </p:nvPr>
        </p:nvSpPr>
        <p:spPr/>
        <p:txBody>
          <a:bodyPr/>
          <a:lstStyle/>
          <a:p>
            <a:r>
              <a:rPr lang="en-US" dirty="0"/>
              <a:t>BY – Ayush WAnkhede</a:t>
            </a:r>
            <a:endParaRPr lang="en-IN" dirty="0"/>
          </a:p>
        </p:txBody>
      </p:sp>
    </p:spTree>
    <p:extLst>
      <p:ext uri="{BB962C8B-B14F-4D97-AF65-F5344CB8AC3E}">
        <p14:creationId xmlns:p14="http://schemas.microsoft.com/office/powerpoint/2010/main" val="3103804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CF85B-C4DF-C411-33F3-B0DB5E48CAEF}"/>
              </a:ext>
            </a:extLst>
          </p:cNvPr>
          <p:cNvSpPr>
            <a:spLocks noGrp="1"/>
          </p:cNvSpPr>
          <p:nvPr>
            <p:ph type="title"/>
          </p:nvPr>
        </p:nvSpPr>
        <p:spPr>
          <a:xfrm>
            <a:off x="1106394" y="937809"/>
            <a:ext cx="8761413" cy="706964"/>
          </a:xfrm>
        </p:spPr>
        <p:txBody>
          <a:bodyPr/>
          <a:lstStyle/>
          <a:p>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E. Popular Genres: </a:t>
            </a:r>
            <a:r>
              <a:rPr lang="en-US" sz="1800" b="0" i="0" dirty="0">
                <a:solidFill>
                  <a:schemeClr val="bg1"/>
                </a:solidFill>
                <a:effectLst/>
                <a:latin typeface="Arial" panose="020B0604020202020204" pitchFamily="34" charset="0"/>
                <a:cs typeface="Arial" panose="020B0604020202020204" pitchFamily="34" charset="0"/>
              </a:rPr>
              <a:t>Perform this step using the knowledge gained while performing previous steps.</a:t>
            </a:r>
            <a:br>
              <a:rPr lang="en-US" sz="1800" b="0" i="0" dirty="0">
                <a:solidFill>
                  <a:schemeClr val="bg1"/>
                </a:solidFill>
                <a:effectLst/>
                <a:latin typeface="Arial" panose="020B0604020202020204" pitchFamily="34" charset="0"/>
                <a:cs typeface="Arial" panose="020B0604020202020204" pitchFamily="34" charset="0"/>
              </a:rPr>
            </a:br>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Your task: </a:t>
            </a:r>
            <a:r>
              <a:rPr lang="en-US" sz="1800" b="0" i="0" dirty="0">
                <a:solidFill>
                  <a:schemeClr val="bg1"/>
                </a:solidFill>
                <a:effectLst/>
                <a:latin typeface="Arial" panose="020B0604020202020204" pitchFamily="34" charset="0"/>
                <a:cs typeface="Arial" panose="020B0604020202020204" pitchFamily="34" charset="0"/>
              </a:rPr>
              <a:t>Find popular genres</a:t>
            </a:r>
            <a:br>
              <a:rPr lang="en-US" sz="1800" b="0" i="0" dirty="0">
                <a:solidFill>
                  <a:schemeClr val="bg1"/>
                </a:solidFill>
                <a:effectLst/>
                <a:latin typeface="Arial" panose="020B0604020202020204" pitchFamily="34" charset="0"/>
                <a:cs typeface="Arial" panose="020B0604020202020204" pitchFamily="34" charset="0"/>
              </a:rPr>
            </a:br>
            <a:endParaRPr lang="en-IN" sz="1800" dirty="0">
              <a:solidFill>
                <a:schemeClr val="bg1"/>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5A5EF14F-DA67-C39A-72B8-21720BFCC75B}"/>
              </a:ext>
            </a:extLst>
          </p:cNvPr>
          <p:cNvSpPr>
            <a:spLocks noGrp="1"/>
          </p:cNvSpPr>
          <p:nvPr>
            <p:ph idx="1"/>
          </p:nvPr>
        </p:nvSpPr>
        <p:spPr>
          <a:xfrm>
            <a:off x="1178111" y="2415242"/>
            <a:ext cx="4541371" cy="4290432"/>
          </a:xfrm>
        </p:spPr>
        <p:txBody>
          <a:bodyPr/>
          <a:lstStyle/>
          <a:p>
            <a:r>
              <a:rPr lang="en-IN" dirty="0"/>
              <a:t>From the data provide and after applying SQL query we can see that “Crime|Drama|Fantasy|Mystery” genres has the highest average/ mean imdb score , indicating that it is most popular genres</a:t>
            </a:r>
          </a:p>
          <a:p>
            <a:pPr marL="0" indent="0">
              <a:buNone/>
            </a:pPr>
            <a:endParaRPr lang="en-IN" dirty="0"/>
          </a:p>
        </p:txBody>
      </p:sp>
      <p:pic>
        <p:nvPicPr>
          <p:cNvPr id="5" name="Picture 4">
            <a:extLst>
              <a:ext uri="{FF2B5EF4-FFF2-40B4-BE49-F238E27FC236}">
                <a16:creationId xmlns:a16="http://schemas.microsoft.com/office/drawing/2014/main" id="{E29FFEA0-B97A-EB6E-D36A-CF550516EC4A}"/>
              </a:ext>
            </a:extLst>
          </p:cNvPr>
          <p:cNvPicPr>
            <a:picLocks noChangeAspect="1"/>
          </p:cNvPicPr>
          <p:nvPr/>
        </p:nvPicPr>
        <p:blipFill>
          <a:blip r:embed="rId2"/>
          <a:stretch>
            <a:fillRect/>
          </a:stretch>
        </p:blipFill>
        <p:spPr>
          <a:xfrm>
            <a:off x="5856168" y="2415242"/>
            <a:ext cx="5768840" cy="4290432"/>
          </a:xfrm>
          <a:prstGeom prst="rect">
            <a:avLst/>
          </a:prstGeom>
        </p:spPr>
      </p:pic>
    </p:spTree>
    <p:extLst>
      <p:ext uri="{BB962C8B-B14F-4D97-AF65-F5344CB8AC3E}">
        <p14:creationId xmlns:p14="http://schemas.microsoft.com/office/powerpoint/2010/main" val="2590215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A9834-6115-787A-6FDE-F61A6646106B}"/>
              </a:ext>
            </a:extLst>
          </p:cNvPr>
          <p:cNvSpPr>
            <a:spLocks noGrp="1"/>
          </p:cNvSpPr>
          <p:nvPr>
            <p:ph type="title"/>
          </p:nvPr>
        </p:nvSpPr>
        <p:spPr>
          <a:xfrm>
            <a:off x="797858" y="1283128"/>
            <a:ext cx="9717741" cy="1437736"/>
          </a:xfrm>
        </p:spPr>
        <p:txBody>
          <a:bodyPr/>
          <a:lstStyle/>
          <a:p>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F. Charts: </a:t>
            </a:r>
            <a:r>
              <a:rPr lang="en-US" sz="1800" b="0" i="0" dirty="0">
                <a:solidFill>
                  <a:schemeClr val="bg1"/>
                </a:solidFill>
                <a:effectLst/>
                <a:latin typeface="Arial" panose="020B0604020202020204" pitchFamily="34" charset="0"/>
                <a:cs typeface="Arial" panose="020B0604020202020204" pitchFamily="34" charset="0"/>
              </a:rPr>
              <a:t>Create three new columns namely, Meryl_Streep, Leo_Caprio, and Brad_Pitt which contain the movies in which the actors: 'Meryl Streep', 'Leonardo DiCaprio', and 'Brad Pitt' are the lead actors. Use only the actor_1_name column for extraction. Also, make sure that you use the names 'Meryl Streep', 'Leonardo DiCaprio', and 'Brad Pitt' for the said extraction.</a:t>
            </a:r>
            <a:br>
              <a:rPr lang="en-US" sz="1800" b="0" i="0" dirty="0">
                <a:solidFill>
                  <a:schemeClr val="bg1"/>
                </a:solidFill>
                <a:effectLst/>
                <a:latin typeface="Arial" panose="020B0604020202020204" pitchFamily="34" charset="0"/>
                <a:cs typeface="Arial" panose="020B0604020202020204" pitchFamily="34" charset="0"/>
              </a:rPr>
            </a:br>
            <a:r>
              <a:rPr lang="en-US" sz="1800" b="0" i="0" dirty="0">
                <a:solidFill>
                  <a:schemeClr val="bg1"/>
                </a:solidFill>
                <a:effectLst/>
                <a:latin typeface="Arial" panose="020B0604020202020204" pitchFamily="34" charset="0"/>
                <a:cs typeface="Arial" panose="020B0604020202020204" pitchFamily="34" charset="0"/>
              </a:rPr>
              <a:t>Append the rows of all these columns and store them in a new column named Combined.</a:t>
            </a:r>
            <a:br>
              <a:rPr lang="en-US" sz="1800" b="0" i="0" dirty="0">
                <a:solidFill>
                  <a:schemeClr val="bg1"/>
                </a:solidFill>
                <a:effectLst/>
                <a:latin typeface="Arial" panose="020B0604020202020204" pitchFamily="34" charset="0"/>
                <a:cs typeface="Arial" panose="020B0604020202020204" pitchFamily="34" charset="0"/>
              </a:rPr>
            </a:br>
            <a:r>
              <a:rPr lang="en-US" sz="1800" b="0" i="0" dirty="0">
                <a:solidFill>
                  <a:schemeClr val="bg1"/>
                </a:solidFill>
                <a:effectLst/>
                <a:latin typeface="Arial" panose="020B0604020202020204" pitchFamily="34" charset="0"/>
                <a:cs typeface="Arial" panose="020B0604020202020204" pitchFamily="34" charset="0"/>
              </a:rPr>
              <a:t>Group the combined column using the actor_1_name column.</a:t>
            </a:r>
            <a:br>
              <a:rPr lang="en-US" sz="1800" b="0" i="0" dirty="0">
                <a:solidFill>
                  <a:schemeClr val="bg1"/>
                </a:solidFill>
                <a:effectLst/>
                <a:latin typeface="Arial" panose="020B0604020202020204" pitchFamily="34" charset="0"/>
                <a:cs typeface="Arial" panose="020B0604020202020204" pitchFamily="34" charset="0"/>
              </a:rPr>
            </a:br>
            <a:r>
              <a:rPr lang="en-US" sz="1800" b="0" i="0" dirty="0">
                <a:solidFill>
                  <a:schemeClr val="bg1"/>
                </a:solidFill>
                <a:effectLst/>
                <a:latin typeface="Arial" panose="020B0604020202020204" pitchFamily="34" charset="0"/>
                <a:cs typeface="Arial" panose="020B0604020202020204" pitchFamily="34" charset="0"/>
              </a:rPr>
              <a:t>Find the mean of the num_critic_for_reviews and num_users_for_review and identify the actors which have the highest mean.</a:t>
            </a:r>
            <a:br>
              <a:rPr lang="en-US" sz="1800" b="0" i="0" dirty="0">
                <a:solidFill>
                  <a:schemeClr val="bg1"/>
                </a:solidFill>
                <a:effectLst/>
                <a:latin typeface="Arial" panose="020B0604020202020204" pitchFamily="34" charset="0"/>
                <a:cs typeface="Arial" panose="020B0604020202020204" pitchFamily="34" charset="0"/>
              </a:rPr>
            </a:br>
            <a:br>
              <a:rPr lang="en-US" sz="1800" b="0" i="0" dirty="0">
                <a:solidFill>
                  <a:schemeClr val="bg1"/>
                </a:solidFill>
                <a:effectLst/>
                <a:latin typeface="Arial" panose="020B0604020202020204" pitchFamily="34" charset="0"/>
                <a:cs typeface="Arial" panose="020B0604020202020204" pitchFamily="34" charset="0"/>
              </a:rPr>
            </a:br>
            <a:endParaRPr lang="en-IN" sz="1800" dirty="0">
              <a:solidFill>
                <a:schemeClr val="bg1"/>
              </a:solidFill>
            </a:endParaRPr>
          </a:p>
        </p:txBody>
      </p:sp>
      <p:sp>
        <p:nvSpPr>
          <p:cNvPr id="6" name="Text Placeholder 5">
            <a:extLst>
              <a:ext uri="{FF2B5EF4-FFF2-40B4-BE49-F238E27FC236}">
                <a16:creationId xmlns:a16="http://schemas.microsoft.com/office/drawing/2014/main" id="{35BA8B4E-5A17-ACCC-101E-AC2A8CEC4974}"/>
              </a:ext>
            </a:extLst>
          </p:cNvPr>
          <p:cNvSpPr>
            <a:spLocks noGrp="1"/>
          </p:cNvSpPr>
          <p:nvPr>
            <p:ph type="body" sz="half" idx="2"/>
          </p:nvPr>
        </p:nvSpPr>
        <p:spPr>
          <a:xfrm>
            <a:off x="797858" y="3543300"/>
            <a:ext cx="4698999" cy="2337547"/>
          </a:xfrm>
        </p:spPr>
        <p:txBody>
          <a:bodyPr/>
          <a:lstStyle/>
          <a:p>
            <a:r>
              <a:rPr lang="en-US" dirty="0">
                <a:solidFill>
                  <a:schemeClr val="tx1"/>
                </a:solidFill>
              </a:rPr>
              <a:t>Here based on the data provided “</a:t>
            </a:r>
            <a:r>
              <a:rPr lang="en-US" sz="1800" b="0" i="0" dirty="0">
                <a:solidFill>
                  <a:schemeClr val="tx1"/>
                </a:solidFill>
                <a:effectLst/>
                <a:latin typeface="Arial" panose="020B0604020202020204" pitchFamily="34" charset="0"/>
                <a:cs typeface="Arial" panose="020B0604020202020204" pitchFamily="34" charset="0"/>
              </a:rPr>
              <a:t>'Leonardo DiCaprio” is the audience favorite and critic favorite actor among 'Meryl Streep', 'Leonardo DiCaprio', and 'Brad Pitt’. </a:t>
            </a:r>
            <a:endParaRPr lang="en-IN" dirty="0">
              <a:solidFill>
                <a:schemeClr val="tx1"/>
              </a:solidFill>
            </a:endParaRPr>
          </a:p>
        </p:txBody>
      </p:sp>
      <p:pic>
        <p:nvPicPr>
          <p:cNvPr id="5" name="Picture 4">
            <a:extLst>
              <a:ext uri="{FF2B5EF4-FFF2-40B4-BE49-F238E27FC236}">
                <a16:creationId xmlns:a16="http://schemas.microsoft.com/office/drawing/2014/main" id="{0FEA2BB8-BEFA-648C-0832-3DECA8452428}"/>
              </a:ext>
            </a:extLst>
          </p:cNvPr>
          <p:cNvPicPr>
            <a:picLocks noChangeAspect="1"/>
          </p:cNvPicPr>
          <p:nvPr/>
        </p:nvPicPr>
        <p:blipFill>
          <a:blip r:embed="rId2"/>
          <a:stretch>
            <a:fillRect/>
          </a:stretch>
        </p:blipFill>
        <p:spPr>
          <a:xfrm>
            <a:off x="6248218" y="2720864"/>
            <a:ext cx="5408025" cy="3159983"/>
          </a:xfrm>
          <a:prstGeom prst="rect">
            <a:avLst/>
          </a:prstGeom>
        </p:spPr>
      </p:pic>
    </p:spTree>
    <p:extLst>
      <p:ext uri="{BB962C8B-B14F-4D97-AF65-F5344CB8AC3E}">
        <p14:creationId xmlns:p14="http://schemas.microsoft.com/office/powerpoint/2010/main" val="13407742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C9949-DE43-F95B-136F-7B35E7180393}"/>
              </a:ext>
            </a:extLst>
          </p:cNvPr>
          <p:cNvSpPr>
            <a:spLocks noGrp="1"/>
          </p:cNvSpPr>
          <p:nvPr>
            <p:ph type="title"/>
          </p:nvPr>
        </p:nvSpPr>
        <p:spPr/>
        <p:txBody>
          <a:bodyPr/>
          <a:lstStyle/>
          <a:p>
            <a:r>
              <a:rPr lang="en-US" sz="1800" b="0" i="0" dirty="0">
                <a:solidFill>
                  <a:schemeClr val="bg1"/>
                </a:solidFill>
                <a:effectLst/>
                <a:latin typeface="Arial" panose="020B0604020202020204" pitchFamily="34" charset="0"/>
                <a:cs typeface="Arial" panose="020B0604020202020204" pitchFamily="34" charset="0"/>
              </a:rPr>
              <a:t>Observe the change in number of voted users over decades using a bar chart. Create a column called decade which represents the decade to which every movie belongs to. For example, the title_year year 1923, 1925 should be stored as 1920s. Sort the column based on the column decade, group it by decade and find the sum of users voted in each decade. Store this in a new data frame called df_by_decade.</a:t>
            </a:r>
            <a:br>
              <a:rPr lang="en-US" sz="1800" b="0" i="0" dirty="0">
                <a:solidFill>
                  <a:schemeClr val="bg1"/>
                </a:solidFill>
                <a:effectLst/>
                <a:latin typeface="Arial" panose="020B0604020202020204" pitchFamily="34" charset="0"/>
                <a:cs typeface="Arial" panose="020B0604020202020204" pitchFamily="34" charset="0"/>
              </a:rPr>
            </a:br>
            <a:endParaRPr lang="en-IN" sz="1800" dirty="0"/>
          </a:p>
        </p:txBody>
      </p:sp>
      <p:sp>
        <p:nvSpPr>
          <p:cNvPr id="3" name="Text Placeholder 2">
            <a:extLst>
              <a:ext uri="{FF2B5EF4-FFF2-40B4-BE49-F238E27FC236}">
                <a16:creationId xmlns:a16="http://schemas.microsoft.com/office/drawing/2014/main" id="{F5F9C9AC-B4C8-01E6-DB02-DD0FA6672913}"/>
              </a:ext>
            </a:extLst>
          </p:cNvPr>
          <p:cNvSpPr>
            <a:spLocks noGrp="1"/>
          </p:cNvSpPr>
          <p:nvPr>
            <p:ph type="body" sz="half" idx="2"/>
          </p:nvPr>
        </p:nvSpPr>
        <p:spPr>
          <a:xfrm>
            <a:off x="4252244" y="3606594"/>
            <a:ext cx="2542227" cy="2122394"/>
          </a:xfrm>
        </p:spPr>
        <p:txBody>
          <a:bodyPr/>
          <a:lstStyle/>
          <a:p>
            <a:r>
              <a:rPr lang="en-US" dirty="0"/>
              <a:t>From the data we can Observe that during 2000 ,there is highest number of user who voted for movie</a:t>
            </a:r>
            <a:endParaRPr lang="en-IN" dirty="0"/>
          </a:p>
        </p:txBody>
      </p:sp>
      <p:pic>
        <p:nvPicPr>
          <p:cNvPr id="7" name="Picture 6">
            <a:extLst>
              <a:ext uri="{FF2B5EF4-FFF2-40B4-BE49-F238E27FC236}">
                <a16:creationId xmlns:a16="http://schemas.microsoft.com/office/drawing/2014/main" id="{72EE1C87-D53B-53E6-441C-8E424BAF004E}"/>
              </a:ext>
            </a:extLst>
          </p:cNvPr>
          <p:cNvPicPr>
            <a:picLocks noChangeAspect="1"/>
          </p:cNvPicPr>
          <p:nvPr/>
        </p:nvPicPr>
        <p:blipFill>
          <a:blip r:embed="rId2"/>
          <a:stretch>
            <a:fillRect/>
          </a:stretch>
        </p:blipFill>
        <p:spPr>
          <a:xfrm>
            <a:off x="462269" y="2658720"/>
            <a:ext cx="3109229" cy="4023709"/>
          </a:xfrm>
          <a:prstGeom prst="rect">
            <a:avLst/>
          </a:prstGeom>
        </p:spPr>
      </p:pic>
      <p:pic>
        <p:nvPicPr>
          <p:cNvPr id="13" name="Picture 12">
            <a:extLst>
              <a:ext uri="{FF2B5EF4-FFF2-40B4-BE49-F238E27FC236}">
                <a16:creationId xmlns:a16="http://schemas.microsoft.com/office/drawing/2014/main" id="{5C8E7189-3756-D0BF-0DEB-1DC53666C926}"/>
              </a:ext>
            </a:extLst>
          </p:cNvPr>
          <p:cNvPicPr>
            <a:picLocks noChangeAspect="1"/>
          </p:cNvPicPr>
          <p:nvPr/>
        </p:nvPicPr>
        <p:blipFill>
          <a:blip r:embed="rId3"/>
          <a:stretch>
            <a:fillRect/>
          </a:stretch>
        </p:blipFill>
        <p:spPr>
          <a:xfrm>
            <a:off x="7142093" y="2781896"/>
            <a:ext cx="4587638" cy="2781541"/>
          </a:xfrm>
          <a:prstGeom prst="rect">
            <a:avLst/>
          </a:prstGeom>
        </p:spPr>
      </p:pic>
    </p:spTree>
    <p:extLst>
      <p:ext uri="{BB962C8B-B14F-4D97-AF65-F5344CB8AC3E}">
        <p14:creationId xmlns:p14="http://schemas.microsoft.com/office/powerpoint/2010/main" val="2684385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7973-E2FA-E6E0-52B2-3C0771E4FB6A}"/>
              </a:ext>
            </a:extLst>
          </p:cNvPr>
          <p:cNvSpPr>
            <a:spLocks noGrp="1"/>
          </p:cNvSpPr>
          <p:nvPr>
            <p:ph type="title"/>
          </p:nvPr>
        </p:nvSpPr>
        <p:spPr/>
        <p:txBody>
          <a:bodyPr/>
          <a:lstStyle/>
          <a:p>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Your task: </a:t>
            </a:r>
            <a:r>
              <a:rPr lang="en-US" sz="1800" b="0" i="0" dirty="0">
                <a:solidFill>
                  <a:schemeClr val="bg1"/>
                </a:solidFill>
                <a:effectLst/>
                <a:latin typeface="Arial" panose="020B0604020202020204" pitchFamily="34" charset="0"/>
                <a:cs typeface="Arial" panose="020B0604020202020204" pitchFamily="34" charset="0"/>
              </a:rPr>
              <a:t>Find the critic-favorite and audience-favorite actors</a:t>
            </a:r>
            <a:endParaRPr lang="en-IN" sz="1800" dirty="0"/>
          </a:p>
        </p:txBody>
      </p:sp>
      <p:sp>
        <p:nvSpPr>
          <p:cNvPr id="5" name="Content Placeholder 4">
            <a:extLst>
              <a:ext uri="{FF2B5EF4-FFF2-40B4-BE49-F238E27FC236}">
                <a16:creationId xmlns:a16="http://schemas.microsoft.com/office/drawing/2014/main" id="{0F22DE79-0E78-7BAE-3754-6E9789AD1A07}"/>
              </a:ext>
            </a:extLst>
          </p:cNvPr>
          <p:cNvSpPr>
            <a:spLocks noGrp="1"/>
          </p:cNvSpPr>
          <p:nvPr>
            <p:ph idx="1"/>
          </p:nvPr>
        </p:nvSpPr>
        <p:spPr>
          <a:xfrm>
            <a:off x="1154955" y="2603500"/>
            <a:ext cx="4510740" cy="3280832"/>
          </a:xfrm>
        </p:spPr>
        <p:txBody>
          <a:bodyPr/>
          <a:lstStyle/>
          <a:p>
            <a:r>
              <a:rPr lang="en-US" dirty="0"/>
              <a:t>Johnny Depp is highly popular actors among critic and audience favorite actor.</a:t>
            </a:r>
            <a:endParaRPr lang="en-IN" dirty="0"/>
          </a:p>
        </p:txBody>
      </p:sp>
      <p:pic>
        <p:nvPicPr>
          <p:cNvPr id="4" name="Picture 3">
            <a:extLst>
              <a:ext uri="{FF2B5EF4-FFF2-40B4-BE49-F238E27FC236}">
                <a16:creationId xmlns:a16="http://schemas.microsoft.com/office/drawing/2014/main" id="{C4712961-82D3-2501-93F2-A70EAE01D216}"/>
              </a:ext>
            </a:extLst>
          </p:cNvPr>
          <p:cNvPicPr>
            <a:picLocks noChangeAspect="1"/>
          </p:cNvPicPr>
          <p:nvPr/>
        </p:nvPicPr>
        <p:blipFill>
          <a:blip r:embed="rId2"/>
          <a:stretch>
            <a:fillRect/>
          </a:stretch>
        </p:blipFill>
        <p:spPr>
          <a:xfrm>
            <a:off x="5807607" y="1537196"/>
            <a:ext cx="5362416" cy="5078525"/>
          </a:xfrm>
          <a:prstGeom prst="rect">
            <a:avLst/>
          </a:prstGeom>
        </p:spPr>
      </p:pic>
    </p:spTree>
    <p:extLst>
      <p:ext uri="{BB962C8B-B14F-4D97-AF65-F5344CB8AC3E}">
        <p14:creationId xmlns:p14="http://schemas.microsoft.com/office/powerpoint/2010/main" val="19280498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AA2BA-48D0-3B9F-9501-A40F3B10055D}"/>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RESULT</a:t>
            </a:r>
            <a:endParaRPr lang="en-IN"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48DA3DA6-FAF0-01B3-D701-EC7152AFDE3A}"/>
              </a:ext>
            </a:extLst>
          </p:cNvPr>
          <p:cNvSpPr>
            <a:spLocks noGrp="1"/>
          </p:cNvSpPr>
          <p:nvPr>
            <p:ph idx="1"/>
          </p:nvPr>
        </p:nvSpPr>
        <p:spPr>
          <a:xfrm>
            <a:off x="1154954" y="2603500"/>
            <a:ext cx="9352625" cy="3797300"/>
          </a:xfrm>
        </p:spPr>
        <p:txBody>
          <a:bodyPr/>
          <a:lstStyle/>
          <a:p>
            <a:r>
              <a:rPr lang="en-US" dirty="0"/>
              <a:t>I learned during this assignment that a variety of factors affect a movie's success. I also learn how to use tools like SQL and Excel to analyze and comprehend data.by combining these tools. I developed a more thorough understanding of what contributes to a successful movie. This study has made it clear to me how important it is to take into account a variety of factors and points of view when analyzing data. </a:t>
            </a:r>
          </a:p>
          <a:p>
            <a:r>
              <a:rPr lang="en-US" dirty="0"/>
              <a:t>By completing this assignment, I was able to develop my query-writing and query-execution abilities and gain an understanding of the duties and obligations of a data analyst in a professional setting.</a:t>
            </a:r>
            <a:endParaRPr lang="en-IN" dirty="0"/>
          </a:p>
        </p:txBody>
      </p:sp>
    </p:spTree>
    <p:extLst>
      <p:ext uri="{BB962C8B-B14F-4D97-AF65-F5344CB8AC3E}">
        <p14:creationId xmlns:p14="http://schemas.microsoft.com/office/powerpoint/2010/main" val="2369140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5A92-A60D-64A0-CD58-F435E634DC07}"/>
              </a:ext>
            </a:extLst>
          </p:cNvPr>
          <p:cNvSpPr>
            <a:spLocks noGrp="1"/>
          </p:cNvSpPr>
          <p:nvPr>
            <p:ph type="title"/>
          </p:nvPr>
        </p:nvSpPr>
        <p:spPr/>
        <p:txBody>
          <a:bodyPr/>
          <a:lstStyle/>
          <a:p>
            <a:r>
              <a:rPr lang="en-IN" b="1" i="0" dirty="0">
                <a:solidFill>
                  <a:schemeClr val="bg1"/>
                </a:solidFill>
                <a:effectLst/>
                <a:latin typeface="Arial" panose="020B0604020202020204" pitchFamily="34" charset="0"/>
                <a:cs typeface="Arial" panose="020B0604020202020204" pitchFamily="34" charset="0"/>
              </a:rPr>
              <a:t>Project Description</a:t>
            </a:r>
            <a:endParaRPr lang="en-IN" dirty="0">
              <a:solidFill>
                <a:schemeClr val="bg1"/>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CBB358FF-9F83-1F85-78A8-163CD032A850}"/>
              </a:ext>
            </a:extLst>
          </p:cNvPr>
          <p:cNvSpPr>
            <a:spLocks noGrp="1"/>
          </p:cNvSpPr>
          <p:nvPr>
            <p:ph idx="1"/>
          </p:nvPr>
        </p:nvSpPr>
        <p:spPr>
          <a:xfrm>
            <a:off x="632012" y="2850776"/>
            <a:ext cx="10927976" cy="3535581"/>
          </a:xfrm>
        </p:spPr>
        <p:txBody>
          <a:bodyPr>
            <a:noAutofit/>
          </a:bodyPr>
          <a:lstStyle/>
          <a:p>
            <a:r>
              <a:rPr lang="en-US" dirty="0">
                <a:solidFill>
                  <a:schemeClr val="tx1"/>
                </a:solidFill>
                <a:latin typeface="Arial" panose="020B0604020202020204" pitchFamily="34" charset="0"/>
                <a:cs typeface="Arial" panose="020B0604020202020204" pitchFamily="34" charset="0"/>
              </a:rPr>
              <a:t>This project's objective is to analyze a collection of IMBD movies and draw conclusions from the information. columns in the dataset such as movie name, budget, gross income, and IMDB ratings are just a few examples. You will need to use a variety of Excel formulas and SQL commands to clean and manipulate the data in order to finish the project. You will be required to complete particular tasks, such as determining the most profitable film or the best-performing IDMB films, and to share your own insights by spotting any issues or patterns in the data. Additionally, you might be requested to present your findings using charts and visualizations. The overall objective of the project is to gain a better understanding of the movies industry by analyzing the data and drawing  meaningful conclusions.</a:t>
            </a:r>
            <a:endParaRPr lang="en-IN"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75510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A1247-7903-8E8E-0ED5-349FFB8F9512}"/>
              </a:ext>
            </a:extLst>
          </p:cNvPr>
          <p:cNvSpPr>
            <a:spLocks noGrp="1"/>
          </p:cNvSpPr>
          <p:nvPr>
            <p:ph type="title"/>
          </p:nvPr>
        </p:nvSpPr>
        <p:spPr/>
        <p:txBody>
          <a:bodyPr/>
          <a:lstStyle/>
          <a:p>
            <a:r>
              <a:rPr lang="en-IN" b="1" i="0" dirty="0">
                <a:solidFill>
                  <a:schemeClr val="bg1"/>
                </a:solidFill>
                <a:effectLst/>
                <a:latin typeface="Arial" panose="020B0604020202020204" pitchFamily="34" charset="0"/>
                <a:cs typeface="Arial" panose="020B0604020202020204" pitchFamily="34" charset="0"/>
              </a:rPr>
              <a:t>Approach</a:t>
            </a:r>
            <a:endParaRPr lang="en-IN" dirty="0">
              <a:solidFill>
                <a:schemeClr val="bg1"/>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8C9BF755-1133-6153-BBA9-BD1E8FAD123F}"/>
              </a:ext>
            </a:extLst>
          </p:cNvPr>
          <p:cNvSpPr>
            <a:spLocks noGrp="1"/>
          </p:cNvSpPr>
          <p:nvPr>
            <p:ph idx="1"/>
          </p:nvPr>
        </p:nvSpPr>
        <p:spPr>
          <a:xfrm>
            <a:off x="1154954" y="2531782"/>
            <a:ext cx="8825659" cy="3416300"/>
          </a:xfrm>
        </p:spPr>
        <p:txBody>
          <a:bodyPr/>
          <a:lstStyle/>
          <a:p>
            <a:r>
              <a:rPr lang="en-IN" sz="1800" dirty="0">
                <a:effectLst/>
                <a:latin typeface="Calibri" panose="020F0502020204030204" pitchFamily="34" charset="0"/>
                <a:ea typeface="Calibri" panose="020F0502020204030204" pitchFamily="34" charset="0"/>
                <a:cs typeface="Calibri" panose="020F0502020204030204" pitchFamily="34" charset="0"/>
              </a:rPr>
              <a:t>SQL and Excel was employed to carry out the job. With the provided raw data, a database was created using SQL queries and Excel functions . Many sorting and data extraction queries and functions were used after the database was constructed to obtain the necessary data and insights.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buFont typeface="+mj-lt"/>
              <a:buAutoNum type="arabicPeriod"/>
            </a:pPr>
            <a:r>
              <a:rPr lang="en-IN" dirty="0"/>
              <a:t>Understand the Data</a:t>
            </a:r>
          </a:p>
          <a:p>
            <a:pPr>
              <a:buFont typeface="+mj-lt"/>
              <a:buAutoNum type="arabicPeriod"/>
            </a:pPr>
            <a:r>
              <a:rPr lang="en-IN" dirty="0"/>
              <a:t>Check for missing or incomplete data</a:t>
            </a:r>
          </a:p>
          <a:p>
            <a:pPr>
              <a:buFont typeface="+mj-lt"/>
              <a:buAutoNum type="arabicPeriod"/>
            </a:pPr>
            <a:r>
              <a:rPr lang="en-IN" dirty="0"/>
              <a:t>Identify and handle outliers</a:t>
            </a:r>
          </a:p>
          <a:p>
            <a:pPr>
              <a:buFont typeface="+mj-lt"/>
              <a:buAutoNum type="arabicPeriod"/>
            </a:pPr>
            <a:r>
              <a:rPr lang="en-IN" dirty="0"/>
              <a:t>Communicate your findings</a:t>
            </a:r>
          </a:p>
        </p:txBody>
      </p:sp>
    </p:spTree>
    <p:extLst>
      <p:ext uri="{BB962C8B-B14F-4D97-AF65-F5344CB8AC3E}">
        <p14:creationId xmlns:p14="http://schemas.microsoft.com/office/powerpoint/2010/main" val="606506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1591E-97B1-A233-156C-338411771AB7}"/>
              </a:ext>
            </a:extLst>
          </p:cNvPr>
          <p:cNvSpPr>
            <a:spLocks noGrp="1"/>
          </p:cNvSpPr>
          <p:nvPr>
            <p:ph type="title"/>
          </p:nvPr>
        </p:nvSpPr>
        <p:spPr/>
        <p:txBody>
          <a:bodyPr/>
          <a:lstStyle/>
          <a:p>
            <a:r>
              <a:rPr lang="en-IN" b="1" i="0" dirty="0">
                <a:solidFill>
                  <a:schemeClr val="bg1"/>
                </a:solidFill>
                <a:effectLst/>
                <a:latin typeface="Arial" panose="020B0604020202020204" pitchFamily="34" charset="0"/>
                <a:cs typeface="Arial" panose="020B0604020202020204" pitchFamily="34" charset="0"/>
              </a:rPr>
              <a:t>Tech-Stack Used</a:t>
            </a:r>
            <a:endParaRPr lang="en-IN" b="1" dirty="0">
              <a:solidFill>
                <a:schemeClr val="bg1"/>
              </a:solidFill>
              <a:latin typeface="Arial" panose="020B0604020202020204" pitchFamily="34" charset="0"/>
              <a:cs typeface="Arial" panose="020B0604020202020204" pitchFamily="34" charset="0"/>
            </a:endParaRPr>
          </a:p>
        </p:txBody>
      </p:sp>
      <p:sp>
        <p:nvSpPr>
          <p:cNvPr id="4" name="Content Placeholder 4">
            <a:extLst>
              <a:ext uri="{FF2B5EF4-FFF2-40B4-BE49-F238E27FC236}">
                <a16:creationId xmlns:a16="http://schemas.microsoft.com/office/drawing/2014/main" id="{1F652F1C-AAF7-D72A-6092-B6C3D8B27730}"/>
              </a:ext>
            </a:extLst>
          </p:cNvPr>
          <p:cNvSpPr>
            <a:spLocks noGrp="1"/>
          </p:cNvSpPr>
          <p:nvPr>
            <p:ph idx="1"/>
          </p:nvPr>
        </p:nvSpPr>
        <p:spPr>
          <a:xfrm>
            <a:off x="1155700" y="2603500"/>
            <a:ext cx="8824913" cy="3416300"/>
          </a:xfrm>
        </p:spPr>
        <p:txBody>
          <a:bodyPr>
            <a:normAutofit/>
          </a:bodyPr>
          <a:lstStyle/>
          <a:p>
            <a:r>
              <a:rPr lang="en-IN" dirty="0"/>
              <a:t>Excel</a:t>
            </a:r>
          </a:p>
          <a:p>
            <a:pPr marL="0" indent="0">
              <a:buNone/>
            </a:pPr>
            <a:endParaRPr lang="en-IN" dirty="0"/>
          </a:p>
          <a:p>
            <a:r>
              <a:rPr lang="en-IN" dirty="0"/>
              <a:t>PowerPoint</a:t>
            </a:r>
          </a:p>
          <a:p>
            <a:pPr marL="0" indent="0">
              <a:buNone/>
            </a:pPr>
            <a:endParaRPr lang="en-IN" dirty="0"/>
          </a:p>
          <a:p>
            <a:r>
              <a:rPr lang="en-IN" dirty="0"/>
              <a:t>SQL</a:t>
            </a:r>
          </a:p>
          <a:p>
            <a:pPr marL="0" indent="0">
              <a:buNone/>
            </a:pPr>
            <a:endParaRPr lang="en-IN" dirty="0"/>
          </a:p>
          <a:p>
            <a:r>
              <a:rPr lang="en-IN" dirty="0"/>
              <a:t>Google drive</a:t>
            </a:r>
          </a:p>
          <a:p>
            <a:pPr marL="0" indent="0">
              <a:buNone/>
            </a:pPr>
            <a:r>
              <a:rPr lang="en-IN" dirty="0"/>
              <a:t> </a:t>
            </a:r>
          </a:p>
          <a:p>
            <a:endParaRPr lang="en-IN" dirty="0"/>
          </a:p>
        </p:txBody>
      </p:sp>
      <p:pic>
        <p:nvPicPr>
          <p:cNvPr id="5" name="Picture 4">
            <a:extLst>
              <a:ext uri="{FF2B5EF4-FFF2-40B4-BE49-F238E27FC236}">
                <a16:creationId xmlns:a16="http://schemas.microsoft.com/office/drawing/2014/main" id="{8027C5FC-BC04-83C4-9CBA-C2EB0C159E4C}"/>
              </a:ext>
            </a:extLst>
          </p:cNvPr>
          <p:cNvPicPr>
            <a:picLocks noChangeAspect="1"/>
          </p:cNvPicPr>
          <p:nvPr/>
        </p:nvPicPr>
        <p:blipFill rotWithShape="1">
          <a:blip r:embed="rId2"/>
          <a:srcRect l="13243" t="35000" r="53594" b="10267"/>
          <a:stretch/>
        </p:blipFill>
        <p:spPr>
          <a:xfrm>
            <a:off x="3242983" y="2590536"/>
            <a:ext cx="892530" cy="828571"/>
          </a:xfrm>
          <a:prstGeom prst="rect">
            <a:avLst/>
          </a:prstGeom>
        </p:spPr>
      </p:pic>
      <p:pic>
        <p:nvPicPr>
          <p:cNvPr id="6" name="Picture 5">
            <a:extLst>
              <a:ext uri="{FF2B5EF4-FFF2-40B4-BE49-F238E27FC236}">
                <a16:creationId xmlns:a16="http://schemas.microsoft.com/office/drawing/2014/main" id="{6946E381-E8F0-357D-A981-43384A3B5250}"/>
              </a:ext>
            </a:extLst>
          </p:cNvPr>
          <p:cNvPicPr>
            <a:picLocks noChangeAspect="1"/>
          </p:cNvPicPr>
          <p:nvPr/>
        </p:nvPicPr>
        <p:blipFill rotWithShape="1">
          <a:blip r:embed="rId3"/>
          <a:srcRect l="27187" t="12500" r="27110" b="5733"/>
          <a:stretch/>
        </p:blipFill>
        <p:spPr>
          <a:xfrm>
            <a:off x="4414209" y="3408966"/>
            <a:ext cx="892530" cy="898206"/>
          </a:xfrm>
          <a:prstGeom prst="rect">
            <a:avLst/>
          </a:prstGeom>
        </p:spPr>
      </p:pic>
      <p:pic>
        <p:nvPicPr>
          <p:cNvPr id="7" name="Picture 6">
            <a:extLst>
              <a:ext uri="{FF2B5EF4-FFF2-40B4-BE49-F238E27FC236}">
                <a16:creationId xmlns:a16="http://schemas.microsoft.com/office/drawing/2014/main" id="{52EE6E9C-3442-41A6-07CF-80DC381B3379}"/>
              </a:ext>
            </a:extLst>
          </p:cNvPr>
          <p:cNvPicPr>
            <a:picLocks noChangeAspect="1"/>
          </p:cNvPicPr>
          <p:nvPr/>
        </p:nvPicPr>
        <p:blipFill rotWithShape="1">
          <a:blip r:embed="rId4"/>
          <a:srcRect l="27188" t="12083" r="26875" b="5734"/>
          <a:stretch/>
        </p:blipFill>
        <p:spPr>
          <a:xfrm flipH="1">
            <a:off x="4414209" y="5152706"/>
            <a:ext cx="889983" cy="895614"/>
          </a:xfrm>
          <a:prstGeom prst="rect">
            <a:avLst/>
          </a:prstGeom>
        </p:spPr>
      </p:pic>
      <p:pic>
        <p:nvPicPr>
          <p:cNvPr id="9" name="Picture 8">
            <a:extLst>
              <a:ext uri="{FF2B5EF4-FFF2-40B4-BE49-F238E27FC236}">
                <a16:creationId xmlns:a16="http://schemas.microsoft.com/office/drawing/2014/main" id="{16A7E57E-2E2E-EF0D-EC98-E97BD70DC467}"/>
              </a:ext>
            </a:extLst>
          </p:cNvPr>
          <p:cNvPicPr>
            <a:picLocks noChangeAspect="1"/>
          </p:cNvPicPr>
          <p:nvPr/>
        </p:nvPicPr>
        <p:blipFill>
          <a:blip r:embed="rId5"/>
          <a:stretch>
            <a:fillRect/>
          </a:stretch>
        </p:blipFill>
        <p:spPr>
          <a:xfrm>
            <a:off x="3050783" y="3991481"/>
            <a:ext cx="1482423" cy="1027813"/>
          </a:xfrm>
          <a:prstGeom prst="rect">
            <a:avLst/>
          </a:prstGeom>
        </p:spPr>
      </p:pic>
    </p:spTree>
    <p:extLst>
      <p:ext uri="{BB962C8B-B14F-4D97-AF65-F5344CB8AC3E}">
        <p14:creationId xmlns:p14="http://schemas.microsoft.com/office/powerpoint/2010/main" val="1106032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EF154-2AE4-C5BB-C1AB-07950ECB512B}"/>
              </a:ext>
            </a:extLst>
          </p:cNvPr>
          <p:cNvSpPr>
            <a:spLocks noGrp="1"/>
          </p:cNvSpPr>
          <p:nvPr>
            <p:ph type="title"/>
          </p:nvPr>
        </p:nvSpPr>
        <p:spPr>
          <a:xfrm>
            <a:off x="596854" y="1113734"/>
            <a:ext cx="9941858" cy="953744"/>
          </a:xfrm>
        </p:spPr>
        <p:txBody>
          <a:bodyPr/>
          <a:lstStyle/>
          <a:p>
            <a:pPr marL="342900" indent="-342900">
              <a:buFont typeface="+mj-lt"/>
              <a:buAutoNum type="alphaUcPeriod"/>
            </a:pPr>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Cleaning the data: </a:t>
            </a:r>
            <a:r>
              <a:rPr lang="en-US" sz="1800" b="0" i="0" dirty="0">
                <a:effectLst/>
                <a:latin typeface="Arial" panose="020B0604020202020204" pitchFamily="34" charset="0"/>
                <a:cs typeface="Arial" panose="020B0604020202020204" pitchFamily="34" charset="0"/>
              </a:rPr>
              <a:t>This is one of the most important step to perform before moving forward with the analysis. Use your knowledge learned till now to do this. (Dropping columns, removing null values, etc.)</a:t>
            </a:r>
            <a:br>
              <a:rPr lang="en-US" sz="1800" b="0" i="0" dirty="0">
                <a:effectLst/>
                <a:latin typeface="Arial" panose="020B0604020202020204" pitchFamily="34" charset="0"/>
                <a:cs typeface="Arial" panose="020B0604020202020204" pitchFamily="34" charset="0"/>
              </a:rPr>
            </a:br>
            <a:r>
              <a:rPr lang="en-US" sz="1800" b="0" i="0" dirty="0">
                <a:effectLst/>
                <a:latin typeface="Arial" panose="020B0604020202020204" pitchFamily="34" charset="0"/>
                <a:cs typeface="Arial" panose="020B0604020202020204" pitchFamily="34" charset="0"/>
              </a:rPr>
              <a:t>        </a:t>
            </a:r>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Your task:</a:t>
            </a:r>
            <a:r>
              <a:rPr lang="en-US" sz="1800" b="0" i="0" dirty="0">
                <a:solidFill>
                  <a:schemeClr val="accent6">
                    <a:lumMod val="60000"/>
                    <a:lumOff val="40000"/>
                  </a:schemeClr>
                </a:solidFill>
                <a:effectLst/>
                <a:latin typeface="Arial" panose="020B0604020202020204" pitchFamily="34" charset="0"/>
                <a:cs typeface="Arial" panose="020B0604020202020204" pitchFamily="34" charset="0"/>
              </a:rPr>
              <a:t> </a:t>
            </a:r>
            <a:r>
              <a:rPr lang="en-US" sz="1800" b="0" i="0" dirty="0">
                <a:effectLst/>
                <a:latin typeface="Arial" panose="020B0604020202020204" pitchFamily="34" charset="0"/>
                <a:cs typeface="Arial" panose="020B0604020202020204" pitchFamily="34" charset="0"/>
              </a:rPr>
              <a:t>Clean the data</a:t>
            </a:r>
            <a:br>
              <a:rPr lang="en-US" sz="1800" b="0" i="0" dirty="0">
                <a:solidFill>
                  <a:srgbClr val="8492A6"/>
                </a:solidFill>
                <a:effectLst/>
                <a:latin typeface="Arial" panose="020B0604020202020204" pitchFamily="34" charset="0"/>
                <a:cs typeface="Arial" panose="020B0604020202020204" pitchFamily="34" charset="0"/>
              </a:rPr>
            </a:br>
            <a:endParaRPr lang="en-IN" sz="1800"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DD8A3F1D-626D-1E98-F57B-A1C6175ED341}"/>
              </a:ext>
            </a:extLst>
          </p:cNvPr>
          <p:cNvSpPr>
            <a:spLocks noGrp="1"/>
          </p:cNvSpPr>
          <p:nvPr>
            <p:ph idx="1"/>
          </p:nvPr>
        </p:nvSpPr>
        <p:spPr>
          <a:xfrm>
            <a:off x="596854" y="2522817"/>
            <a:ext cx="6467334" cy="2864971"/>
          </a:xfrm>
        </p:spPr>
        <p:txBody>
          <a:bodyPr>
            <a:normAutofit/>
          </a:bodyPr>
          <a:lstStyle/>
          <a:p>
            <a:r>
              <a:rPr lang="en-US" dirty="0">
                <a:latin typeface="Arial" panose="020B0604020202020204" pitchFamily="34" charset="0"/>
                <a:cs typeface="Arial" panose="020B0604020202020204" pitchFamily="34" charset="0"/>
              </a:rPr>
              <a:t>I adjusted the column width so that better reliability and correctly formatted of the columns so that to get the clean data. By choosing  the "FIND $ SELECT" option and  eliminate the entire row containing   duplicates and null data. Hence, the data was more accurate and prepared for analysis.</a:t>
            </a:r>
          </a:p>
          <a:p>
            <a:r>
              <a:rPr lang="en-IN" b="1" dirty="0"/>
              <a:t>Before cleaning : </a:t>
            </a:r>
            <a:r>
              <a:rPr lang="en-IN" dirty="0"/>
              <a:t>5044 Rows + null values + duplicates</a:t>
            </a:r>
            <a:endParaRPr lang="en-IN" b="1" dirty="0"/>
          </a:p>
          <a:p>
            <a:r>
              <a:rPr lang="en-IN" b="1" dirty="0"/>
              <a:t>After cleaning: </a:t>
            </a:r>
            <a:r>
              <a:rPr lang="en-IN" dirty="0"/>
              <a:t>3724 Rows </a:t>
            </a:r>
            <a:endParaRPr lang="en-IN" b="1" dirty="0"/>
          </a:p>
        </p:txBody>
      </p:sp>
      <p:pic>
        <p:nvPicPr>
          <p:cNvPr id="4" name="Picture 3">
            <a:extLst>
              <a:ext uri="{FF2B5EF4-FFF2-40B4-BE49-F238E27FC236}">
                <a16:creationId xmlns:a16="http://schemas.microsoft.com/office/drawing/2014/main" id="{9B11AC49-3BC7-582C-898C-1B128B9A73BD}"/>
              </a:ext>
            </a:extLst>
          </p:cNvPr>
          <p:cNvPicPr>
            <a:picLocks noChangeAspect="1"/>
          </p:cNvPicPr>
          <p:nvPr/>
        </p:nvPicPr>
        <p:blipFill rotWithShape="1">
          <a:blip r:embed="rId2"/>
          <a:srcRect l="40009" t="27519" r="40533" b="32291"/>
          <a:stretch/>
        </p:blipFill>
        <p:spPr bwMode="auto">
          <a:xfrm>
            <a:off x="7929684" y="3955302"/>
            <a:ext cx="2307838" cy="2681300"/>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CB710673-2DD9-757B-BA4F-538CD601C3CA}"/>
              </a:ext>
            </a:extLst>
          </p:cNvPr>
          <p:cNvPicPr>
            <a:picLocks noChangeAspect="1"/>
          </p:cNvPicPr>
          <p:nvPr/>
        </p:nvPicPr>
        <p:blipFill rotWithShape="1">
          <a:blip r:embed="rId3"/>
          <a:srcRect l="38182" t="28878" r="39482" b="38377"/>
          <a:stretch/>
        </p:blipFill>
        <p:spPr bwMode="auto">
          <a:xfrm>
            <a:off x="7804350" y="1769775"/>
            <a:ext cx="2558506" cy="2110069"/>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A36DE38D-5254-6855-5517-5110F2317539}"/>
              </a:ext>
            </a:extLst>
          </p:cNvPr>
          <p:cNvSpPr txBox="1"/>
          <p:nvPr/>
        </p:nvSpPr>
        <p:spPr>
          <a:xfrm>
            <a:off x="4406727" y="373880"/>
            <a:ext cx="3397623" cy="584775"/>
          </a:xfrm>
          <a:prstGeom prst="rect">
            <a:avLst/>
          </a:prstGeom>
          <a:noFill/>
        </p:spPr>
        <p:txBody>
          <a:bodyPr wrap="square" rtlCol="0">
            <a:spAutoFit/>
          </a:bodyPr>
          <a:lstStyle/>
          <a:p>
            <a:r>
              <a:rPr lang="en-IN" sz="3200" b="1" i="0" dirty="0">
                <a:solidFill>
                  <a:schemeClr val="bg1"/>
                </a:solidFill>
                <a:effectLst/>
                <a:latin typeface="Arial" panose="020B0604020202020204" pitchFamily="34" charset="0"/>
                <a:cs typeface="Arial" panose="020B0604020202020204" pitchFamily="34" charset="0"/>
              </a:rPr>
              <a:t>Insights</a:t>
            </a:r>
            <a:endParaRPr lang="en-IN" sz="32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151392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220CD-D1ED-1192-1297-E315F0490A1B}"/>
              </a:ext>
            </a:extLst>
          </p:cNvPr>
          <p:cNvSpPr>
            <a:spLocks noGrp="1"/>
          </p:cNvSpPr>
          <p:nvPr>
            <p:ph type="title"/>
          </p:nvPr>
        </p:nvSpPr>
        <p:spPr>
          <a:xfrm>
            <a:off x="753736" y="618566"/>
            <a:ext cx="9711064" cy="1422670"/>
          </a:xfrm>
        </p:spPr>
        <p:txBody>
          <a:bodyPr/>
          <a:lstStyle/>
          <a:p>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B.  Movies with highest profit</a:t>
            </a:r>
            <a:r>
              <a:rPr lang="en-US" sz="1800" b="1" i="0" dirty="0">
                <a:solidFill>
                  <a:schemeClr val="accent6">
                    <a:lumMod val="40000"/>
                    <a:lumOff val="60000"/>
                  </a:schemeClr>
                </a:solidFill>
                <a:effectLst/>
                <a:latin typeface="Arial" panose="020B0604020202020204" pitchFamily="34" charset="0"/>
                <a:cs typeface="Arial" panose="020B0604020202020204" pitchFamily="34" charset="0"/>
              </a:rPr>
              <a:t>:</a:t>
            </a:r>
            <a:r>
              <a:rPr lang="en-US" sz="1800" b="0" i="0" dirty="0">
                <a:solidFill>
                  <a:schemeClr val="accent6">
                    <a:lumMod val="40000"/>
                    <a:lumOff val="60000"/>
                  </a:schemeClr>
                </a:solidFill>
                <a:effectLst/>
                <a:latin typeface="Arial" panose="020B0604020202020204" pitchFamily="34" charset="0"/>
                <a:cs typeface="Arial" panose="020B0604020202020204" pitchFamily="34" charset="0"/>
              </a:rPr>
              <a:t> </a:t>
            </a:r>
            <a:r>
              <a:rPr lang="en-US" sz="1800" b="0" i="0" dirty="0">
                <a:solidFill>
                  <a:schemeClr val="bg1"/>
                </a:solidFill>
                <a:effectLst/>
                <a:latin typeface="Arial" panose="020B0604020202020204" pitchFamily="34" charset="0"/>
                <a:cs typeface="Arial" panose="020B0604020202020204" pitchFamily="34" charset="0"/>
              </a:rPr>
              <a:t>Create a new column called profit which contains the                                                                                                   difference of the two columns: gross and budget. Sort the column using the profit                                                                           </a:t>
            </a:r>
            <a:br>
              <a:rPr lang="en-US" sz="1800" b="0" i="0" dirty="0">
                <a:solidFill>
                  <a:schemeClr val="bg1"/>
                </a:solidFill>
                <a:effectLst/>
                <a:latin typeface="Arial" panose="020B0604020202020204" pitchFamily="34" charset="0"/>
                <a:cs typeface="Arial" panose="020B0604020202020204" pitchFamily="34" charset="0"/>
              </a:rPr>
            </a:br>
            <a:r>
              <a:rPr lang="en-US" sz="1800" b="0" i="0" dirty="0">
                <a:solidFill>
                  <a:schemeClr val="bg1"/>
                </a:solidFill>
                <a:effectLst/>
                <a:latin typeface="Arial" panose="020B0604020202020204" pitchFamily="34" charset="0"/>
                <a:cs typeface="Arial" panose="020B0604020202020204" pitchFamily="34" charset="0"/>
              </a:rPr>
              <a:t>column as reference. Plot profit (y-axis) vs budget (x- axis) and observe the outliers using     the appropriate chart type.</a:t>
            </a:r>
            <a:br>
              <a:rPr lang="en-US" sz="1800" b="0" i="0" dirty="0">
                <a:solidFill>
                  <a:schemeClr val="bg1"/>
                </a:solidFill>
                <a:effectLst/>
                <a:latin typeface="Arial" panose="020B0604020202020204" pitchFamily="34" charset="0"/>
                <a:cs typeface="Arial" panose="020B0604020202020204" pitchFamily="34" charset="0"/>
              </a:rPr>
            </a:br>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Your task:</a:t>
            </a:r>
            <a:r>
              <a:rPr lang="en-US" sz="1800" b="0" i="0" dirty="0">
                <a:solidFill>
                  <a:schemeClr val="accent6">
                    <a:lumMod val="60000"/>
                    <a:lumOff val="40000"/>
                  </a:schemeClr>
                </a:solidFill>
                <a:effectLst/>
                <a:latin typeface="Arial" panose="020B0604020202020204" pitchFamily="34" charset="0"/>
                <a:cs typeface="Arial" panose="020B0604020202020204" pitchFamily="34" charset="0"/>
              </a:rPr>
              <a:t> </a:t>
            </a:r>
            <a:r>
              <a:rPr lang="en-US" sz="1800" b="0" i="0" dirty="0">
                <a:solidFill>
                  <a:schemeClr val="bg1"/>
                </a:solidFill>
                <a:effectLst/>
                <a:latin typeface="Arial" panose="020B0604020202020204" pitchFamily="34" charset="0"/>
                <a:cs typeface="Arial" panose="020B0604020202020204" pitchFamily="34" charset="0"/>
              </a:rPr>
              <a:t>Find the movies with the highest profit?</a:t>
            </a:r>
            <a:br>
              <a:rPr lang="en-US" sz="1800" b="0" i="0" dirty="0">
                <a:solidFill>
                  <a:schemeClr val="bg1"/>
                </a:solidFill>
                <a:effectLst/>
                <a:latin typeface="Arial" panose="020B0604020202020204" pitchFamily="34" charset="0"/>
                <a:cs typeface="Arial" panose="020B0604020202020204" pitchFamily="34" charset="0"/>
              </a:rPr>
            </a:br>
            <a:endParaRPr lang="en-IN" sz="1800" dirty="0">
              <a:solidFill>
                <a:schemeClr val="bg1"/>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82270BB1-820C-E6AD-89FC-D3100B5B8A81}"/>
              </a:ext>
            </a:extLst>
          </p:cNvPr>
          <p:cNvSpPr>
            <a:spLocks noGrp="1"/>
          </p:cNvSpPr>
          <p:nvPr>
            <p:ph idx="1"/>
          </p:nvPr>
        </p:nvSpPr>
        <p:spPr>
          <a:xfrm>
            <a:off x="136050" y="2224810"/>
            <a:ext cx="8924823" cy="4536208"/>
          </a:xfrm>
        </p:spPr>
        <p:txBody>
          <a:bodyPr>
            <a:normAutofit fontScale="92500" lnSpcReduction="10000"/>
          </a:bodyPr>
          <a:lstStyle/>
          <a:p>
            <a:r>
              <a:rPr lang="en-IN" dirty="0"/>
              <a:t>Step 1- New column of profit is created which contains the difference of the gross and budget.</a:t>
            </a:r>
          </a:p>
          <a:p>
            <a:r>
              <a:rPr lang="en-IN" dirty="0"/>
              <a:t>Step 2 - Plot a graph of Profit X budget using charts function .</a:t>
            </a:r>
          </a:p>
          <a:p>
            <a:r>
              <a:rPr lang="en-IN" dirty="0"/>
              <a:t>Step 3 -  To find the movie with the Highest Profit we use </a:t>
            </a:r>
          </a:p>
          <a:p>
            <a:pPr marL="0" indent="0">
              <a:buNone/>
            </a:pPr>
            <a:r>
              <a:rPr lang="en-IN" dirty="0"/>
              <a:t>Match() and  Index() function . Our Match() function finds the </a:t>
            </a:r>
          </a:p>
          <a:p>
            <a:pPr marL="0" indent="0">
              <a:buNone/>
            </a:pPr>
            <a:r>
              <a:rPr lang="en-IN" dirty="0"/>
              <a:t>highest value from Profit column and its position also.</a:t>
            </a:r>
          </a:p>
          <a:p>
            <a:pPr marL="0" indent="0">
              <a:buNone/>
            </a:pPr>
            <a:r>
              <a:rPr lang="en-IN" dirty="0"/>
              <a:t>Index function is used to print value at that particular index.</a:t>
            </a:r>
          </a:p>
          <a:p>
            <a:pPr marL="0" indent="0">
              <a:buNone/>
            </a:pPr>
            <a:r>
              <a:rPr lang="en-IN" dirty="0"/>
              <a:t>Finally we will combine these two ideas of index and match to </a:t>
            </a:r>
          </a:p>
          <a:p>
            <a:pPr marL="0" indent="0">
              <a:buNone/>
            </a:pPr>
            <a:r>
              <a:rPr lang="en-IN" dirty="0"/>
              <a:t>find our general formula</a:t>
            </a:r>
          </a:p>
          <a:p>
            <a:pPr marL="0" indent="0">
              <a:buNone/>
            </a:pPr>
            <a:r>
              <a:rPr lang="en-US" dirty="0"/>
              <a:t>=INDEX(AC2:AD3724,MATCH(MAX(AC2:AC3724),AC2:AC3724,0),1)</a:t>
            </a:r>
          </a:p>
          <a:p>
            <a:pPr marL="0" indent="0">
              <a:buNone/>
            </a:pPr>
            <a:r>
              <a:rPr lang="en-US" dirty="0"/>
              <a:t>=MATCH(MAX(AC2:AC3724),AC2:AC3724,0)</a:t>
            </a:r>
          </a:p>
          <a:p>
            <a:pPr marL="0" indent="0">
              <a:buNone/>
            </a:pPr>
            <a:r>
              <a:rPr lang="en-IN" dirty="0"/>
              <a:t>=INDEX(AD2:AD3724,1,0)</a:t>
            </a:r>
          </a:p>
          <a:p>
            <a:pPr marL="0" indent="0">
              <a:buNone/>
            </a:pPr>
            <a:r>
              <a:rPr lang="en-IN" dirty="0"/>
              <a:t>Avatar is the movie with the highest profit.</a:t>
            </a:r>
          </a:p>
        </p:txBody>
      </p:sp>
      <p:pic>
        <p:nvPicPr>
          <p:cNvPr id="4" name="Picture 3">
            <a:extLst>
              <a:ext uri="{FF2B5EF4-FFF2-40B4-BE49-F238E27FC236}">
                <a16:creationId xmlns:a16="http://schemas.microsoft.com/office/drawing/2014/main" id="{B305C758-59C6-43B3-4466-96B2D7241966}"/>
              </a:ext>
            </a:extLst>
          </p:cNvPr>
          <p:cNvPicPr>
            <a:picLocks noChangeAspect="1"/>
          </p:cNvPicPr>
          <p:nvPr/>
        </p:nvPicPr>
        <p:blipFill rotWithShape="1">
          <a:blip r:embed="rId2"/>
          <a:srcRect l="7445" t="11818" r="69421" b="84874"/>
          <a:stretch/>
        </p:blipFill>
        <p:spPr bwMode="auto">
          <a:xfrm>
            <a:off x="3992904" y="2505239"/>
            <a:ext cx="3963285" cy="318885"/>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4F67B9A7-A3EC-744D-404F-306E1867622E}"/>
              </a:ext>
            </a:extLst>
          </p:cNvPr>
          <p:cNvPicPr>
            <a:picLocks noChangeAspect="1"/>
          </p:cNvPicPr>
          <p:nvPr/>
        </p:nvPicPr>
        <p:blipFill rotWithShape="1">
          <a:blip r:embed="rId3"/>
          <a:srcRect l="58896" t="33682" r="9661" b="33110"/>
          <a:stretch/>
        </p:blipFill>
        <p:spPr bwMode="auto">
          <a:xfrm>
            <a:off x="7624864" y="2824124"/>
            <a:ext cx="4431086" cy="2632421"/>
          </a:xfrm>
          <a:prstGeom prst="rect">
            <a:avLst/>
          </a:prstGeom>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ABF45B4B-8894-918A-B07A-4E0A10C30605}"/>
              </a:ext>
            </a:extLst>
          </p:cNvPr>
          <p:cNvPicPr>
            <a:picLocks noChangeAspect="1"/>
          </p:cNvPicPr>
          <p:nvPr/>
        </p:nvPicPr>
        <p:blipFill>
          <a:blip r:embed="rId4"/>
          <a:stretch>
            <a:fillRect/>
          </a:stretch>
        </p:blipFill>
        <p:spPr>
          <a:xfrm>
            <a:off x="7742669" y="5456545"/>
            <a:ext cx="3202421" cy="1007334"/>
          </a:xfrm>
          <a:prstGeom prst="rect">
            <a:avLst/>
          </a:prstGeom>
        </p:spPr>
      </p:pic>
    </p:spTree>
    <p:extLst>
      <p:ext uri="{BB962C8B-B14F-4D97-AF65-F5344CB8AC3E}">
        <p14:creationId xmlns:p14="http://schemas.microsoft.com/office/powerpoint/2010/main" val="2475900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5205E-C739-B3DB-7D76-F2E8AE038D8C}"/>
              </a:ext>
            </a:extLst>
          </p:cNvPr>
          <p:cNvSpPr>
            <a:spLocks noGrp="1"/>
          </p:cNvSpPr>
          <p:nvPr>
            <p:ph type="title"/>
          </p:nvPr>
        </p:nvSpPr>
        <p:spPr>
          <a:xfrm>
            <a:off x="792678" y="1278569"/>
            <a:ext cx="9886484" cy="1231548"/>
          </a:xfrm>
        </p:spPr>
        <p:txBody>
          <a:bodyPr/>
          <a:lstStyle/>
          <a:p>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C. Top 250:</a:t>
            </a:r>
            <a:r>
              <a:rPr lang="en-US" sz="1800" i="0" dirty="0">
                <a:solidFill>
                  <a:schemeClr val="accent6">
                    <a:lumMod val="60000"/>
                    <a:lumOff val="40000"/>
                  </a:schemeClr>
                </a:solidFill>
                <a:effectLst/>
                <a:latin typeface="Arial" panose="020B0604020202020204" pitchFamily="34" charset="0"/>
                <a:cs typeface="Arial" panose="020B0604020202020204" pitchFamily="34" charset="0"/>
              </a:rPr>
              <a:t> </a:t>
            </a:r>
            <a:r>
              <a:rPr lang="en-US" sz="1800" i="0" dirty="0">
                <a:solidFill>
                  <a:schemeClr val="bg1"/>
                </a:solidFill>
                <a:effectLst/>
                <a:latin typeface="Arial" panose="020B0604020202020204" pitchFamily="34" charset="0"/>
                <a:cs typeface="Arial" panose="020B0604020202020204" pitchFamily="34" charset="0"/>
              </a:rPr>
              <a:t>Create a new column IMDb_Top_250 and store the top 250 movies with the highest IMDb Rating (corresponding to the column: imdb_score). Also make sure that for all of these movies, the num_voted_users is greater than 25,000. Also add a Rank column containing the values 1 to 250 indicating the ranks of the corresponding films.</a:t>
            </a:r>
            <a:br>
              <a:rPr lang="en-US" sz="1800" i="0" dirty="0">
                <a:solidFill>
                  <a:schemeClr val="bg1"/>
                </a:solidFill>
                <a:effectLst/>
                <a:latin typeface="Arial" panose="020B0604020202020204" pitchFamily="34" charset="0"/>
                <a:cs typeface="Arial" panose="020B0604020202020204" pitchFamily="34" charset="0"/>
              </a:rPr>
            </a:br>
            <a:br>
              <a:rPr lang="en-US" sz="1800" b="0" i="0" dirty="0">
                <a:solidFill>
                  <a:schemeClr val="bg1"/>
                </a:solidFill>
                <a:effectLst/>
                <a:latin typeface="Arial" panose="020B0604020202020204" pitchFamily="34" charset="0"/>
                <a:cs typeface="Arial" panose="020B0604020202020204" pitchFamily="34" charset="0"/>
              </a:rPr>
            </a:br>
            <a:r>
              <a:rPr lang="en-US" sz="1800" i="0" dirty="0">
                <a:solidFill>
                  <a:schemeClr val="bg1"/>
                </a:solidFill>
                <a:effectLst/>
                <a:latin typeface="Arial" panose="020B0604020202020204" pitchFamily="34" charset="0"/>
                <a:cs typeface="Arial" panose="020B0604020202020204" pitchFamily="34" charset="0"/>
              </a:rPr>
              <a:t>Extract all the movies in the IMDb_Top_250 column which are not in the English language and store them in a new column named Top_Foreign_Lang_Film. You can use your own imagination also!</a:t>
            </a:r>
            <a:br>
              <a:rPr lang="en-US" sz="1800" i="0" dirty="0">
                <a:solidFill>
                  <a:schemeClr val="accent6">
                    <a:lumMod val="60000"/>
                    <a:lumOff val="40000"/>
                  </a:schemeClr>
                </a:solidFill>
                <a:effectLst/>
                <a:latin typeface="Arial" panose="020B0604020202020204" pitchFamily="34" charset="0"/>
                <a:cs typeface="Arial" panose="020B0604020202020204" pitchFamily="34" charset="0"/>
              </a:rPr>
            </a:br>
            <a:r>
              <a:rPr lang="en-US" sz="1800" i="0" dirty="0">
                <a:solidFill>
                  <a:schemeClr val="accent6">
                    <a:lumMod val="60000"/>
                    <a:lumOff val="40000"/>
                  </a:schemeClr>
                </a:solidFill>
                <a:effectLst/>
                <a:latin typeface="Arial" panose="020B0604020202020204" pitchFamily="34" charset="0"/>
                <a:cs typeface="Arial" panose="020B0604020202020204" pitchFamily="34" charset="0"/>
              </a:rPr>
              <a:t>                  </a:t>
            </a:r>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Your task: </a:t>
            </a:r>
            <a:r>
              <a:rPr lang="en-US" sz="1800" b="0" i="0" dirty="0">
                <a:solidFill>
                  <a:schemeClr val="bg1"/>
                </a:solidFill>
                <a:effectLst/>
                <a:latin typeface="Arial" panose="020B0604020202020204" pitchFamily="34" charset="0"/>
                <a:cs typeface="Arial" panose="020B0604020202020204" pitchFamily="34" charset="0"/>
              </a:rPr>
              <a:t>Find IMDB Top 250</a:t>
            </a:r>
            <a:br>
              <a:rPr lang="en-US" sz="1800" i="0" dirty="0">
                <a:solidFill>
                  <a:schemeClr val="bg1"/>
                </a:solidFill>
                <a:effectLst/>
                <a:latin typeface="Arial" panose="020B0604020202020204" pitchFamily="34" charset="0"/>
                <a:cs typeface="Arial" panose="020B0604020202020204" pitchFamily="34" charset="0"/>
              </a:rPr>
            </a:br>
            <a:endParaRPr lang="en-IN" sz="1800" dirty="0">
              <a:solidFill>
                <a:schemeClr val="bg1"/>
              </a:solidFill>
              <a:latin typeface="Arial" panose="020B0604020202020204" pitchFamily="34" charset="0"/>
              <a:cs typeface="Arial" panose="020B0604020202020204" pitchFamily="34" charset="0"/>
            </a:endParaRPr>
          </a:p>
        </p:txBody>
      </p:sp>
      <p:sp>
        <p:nvSpPr>
          <p:cNvPr id="9" name="Content Placeholder 8">
            <a:extLst>
              <a:ext uri="{FF2B5EF4-FFF2-40B4-BE49-F238E27FC236}">
                <a16:creationId xmlns:a16="http://schemas.microsoft.com/office/drawing/2014/main" id="{399F7895-4C1E-C4AA-0E20-24EAEC66109F}"/>
              </a:ext>
            </a:extLst>
          </p:cNvPr>
          <p:cNvSpPr>
            <a:spLocks noGrp="1"/>
          </p:cNvSpPr>
          <p:nvPr>
            <p:ph type="body" sz="half" idx="2"/>
          </p:nvPr>
        </p:nvSpPr>
        <p:spPr>
          <a:xfrm>
            <a:off x="1154955" y="4121283"/>
            <a:ext cx="5048621" cy="2880152"/>
          </a:xfrm>
        </p:spPr>
        <p:txBody>
          <a:bodyPr/>
          <a:lstStyle/>
          <a:p>
            <a:r>
              <a:rPr lang="en-IN" dirty="0"/>
              <a:t>Here I used SQL Query to identify the top 250 movies with the Highest IMDB scores and a minimum of 25000 votes user and Rank them on base of there IMDB score. Here is the list -&gt;</a:t>
            </a:r>
          </a:p>
        </p:txBody>
      </p:sp>
      <p:pic>
        <p:nvPicPr>
          <p:cNvPr id="11" name="Picture 10">
            <a:extLst>
              <a:ext uri="{FF2B5EF4-FFF2-40B4-BE49-F238E27FC236}">
                <a16:creationId xmlns:a16="http://schemas.microsoft.com/office/drawing/2014/main" id="{73F6694E-5AA4-7E07-404E-3F2583AA9C8C}"/>
              </a:ext>
            </a:extLst>
          </p:cNvPr>
          <p:cNvPicPr>
            <a:picLocks noChangeAspect="1"/>
          </p:cNvPicPr>
          <p:nvPr/>
        </p:nvPicPr>
        <p:blipFill>
          <a:blip r:embed="rId2"/>
          <a:stretch>
            <a:fillRect/>
          </a:stretch>
        </p:blipFill>
        <p:spPr>
          <a:xfrm>
            <a:off x="1154955" y="3054558"/>
            <a:ext cx="4772119" cy="1649865"/>
          </a:xfrm>
          <a:prstGeom prst="rect">
            <a:avLst/>
          </a:prstGeom>
        </p:spPr>
      </p:pic>
      <p:pic>
        <p:nvPicPr>
          <p:cNvPr id="13" name="Picture 12">
            <a:extLst>
              <a:ext uri="{FF2B5EF4-FFF2-40B4-BE49-F238E27FC236}">
                <a16:creationId xmlns:a16="http://schemas.microsoft.com/office/drawing/2014/main" id="{2FABAAFD-3BA6-FB80-DD53-9FA92EAFD762}"/>
              </a:ext>
            </a:extLst>
          </p:cNvPr>
          <p:cNvPicPr>
            <a:picLocks noChangeAspect="1"/>
          </p:cNvPicPr>
          <p:nvPr/>
        </p:nvPicPr>
        <p:blipFill>
          <a:blip r:embed="rId3"/>
          <a:stretch>
            <a:fillRect/>
          </a:stretch>
        </p:blipFill>
        <p:spPr>
          <a:xfrm>
            <a:off x="7507951" y="2647069"/>
            <a:ext cx="3529094" cy="4114708"/>
          </a:xfrm>
          <a:prstGeom prst="rect">
            <a:avLst/>
          </a:prstGeom>
        </p:spPr>
      </p:pic>
      <p:sp>
        <p:nvSpPr>
          <p:cNvPr id="14" name="TextBox 13">
            <a:extLst>
              <a:ext uri="{FF2B5EF4-FFF2-40B4-BE49-F238E27FC236}">
                <a16:creationId xmlns:a16="http://schemas.microsoft.com/office/drawing/2014/main" id="{93C35DFB-F99A-CA34-C6E1-DB43801AF3A4}"/>
              </a:ext>
            </a:extLst>
          </p:cNvPr>
          <p:cNvSpPr txBox="1"/>
          <p:nvPr/>
        </p:nvSpPr>
        <p:spPr>
          <a:xfrm>
            <a:off x="10982036" y="6413117"/>
            <a:ext cx="703458" cy="369332"/>
          </a:xfrm>
          <a:prstGeom prst="rect">
            <a:avLst/>
          </a:prstGeom>
          <a:noFill/>
        </p:spPr>
        <p:txBody>
          <a:bodyPr wrap="square" rtlCol="0">
            <a:spAutoFit/>
          </a:bodyPr>
          <a:lstStyle/>
          <a:p>
            <a:r>
              <a:rPr lang="en-IN" dirty="0"/>
              <a:t>..250</a:t>
            </a:r>
          </a:p>
        </p:txBody>
      </p:sp>
    </p:spTree>
    <p:extLst>
      <p:ext uri="{BB962C8B-B14F-4D97-AF65-F5344CB8AC3E}">
        <p14:creationId xmlns:p14="http://schemas.microsoft.com/office/powerpoint/2010/main" val="30279513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646C2BD-BC6A-66D7-85BB-4A4E44DD2635}"/>
              </a:ext>
            </a:extLst>
          </p:cNvPr>
          <p:cNvPicPr>
            <a:picLocks noChangeAspect="1"/>
          </p:cNvPicPr>
          <p:nvPr/>
        </p:nvPicPr>
        <p:blipFill>
          <a:blip r:embed="rId2"/>
          <a:stretch>
            <a:fillRect/>
          </a:stretch>
        </p:blipFill>
        <p:spPr>
          <a:xfrm>
            <a:off x="470729" y="1545230"/>
            <a:ext cx="4347945" cy="1883770"/>
          </a:xfrm>
          <a:prstGeom prst="rect">
            <a:avLst/>
          </a:prstGeom>
        </p:spPr>
      </p:pic>
      <p:pic>
        <p:nvPicPr>
          <p:cNvPr id="6" name="Picture 5">
            <a:extLst>
              <a:ext uri="{FF2B5EF4-FFF2-40B4-BE49-F238E27FC236}">
                <a16:creationId xmlns:a16="http://schemas.microsoft.com/office/drawing/2014/main" id="{C18BD35A-49FB-2C4B-2A1D-78A3F0E70915}"/>
              </a:ext>
            </a:extLst>
          </p:cNvPr>
          <p:cNvPicPr>
            <a:picLocks noChangeAspect="1"/>
          </p:cNvPicPr>
          <p:nvPr/>
        </p:nvPicPr>
        <p:blipFill>
          <a:blip r:embed="rId3"/>
          <a:stretch>
            <a:fillRect/>
          </a:stretch>
        </p:blipFill>
        <p:spPr>
          <a:xfrm>
            <a:off x="5919157" y="1547533"/>
            <a:ext cx="5044877" cy="4991533"/>
          </a:xfrm>
          <a:prstGeom prst="rect">
            <a:avLst/>
          </a:prstGeom>
        </p:spPr>
      </p:pic>
      <p:sp>
        <p:nvSpPr>
          <p:cNvPr id="8" name="TextBox 7">
            <a:extLst>
              <a:ext uri="{FF2B5EF4-FFF2-40B4-BE49-F238E27FC236}">
                <a16:creationId xmlns:a16="http://schemas.microsoft.com/office/drawing/2014/main" id="{9B82818B-FE0E-5617-3EF6-9B168685BDEA}"/>
              </a:ext>
            </a:extLst>
          </p:cNvPr>
          <p:cNvSpPr txBox="1"/>
          <p:nvPr/>
        </p:nvSpPr>
        <p:spPr>
          <a:xfrm>
            <a:off x="470729" y="4043300"/>
            <a:ext cx="4872669" cy="1754326"/>
          </a:xfrm>
          <a:prstGeom prst="rect">
            <a:avLst/>
          </a:prstGeom>
          <a:noFill/>
        </p:spPr>
        <p:txBody>
          <a:bodyPr wrap="square" rtlCol="0">
            <a:spAutoFit/>
          </a:bodyPr>
          <a:lstStyle/>
          <a:p>
            <a:r>
              <a:rPr lang="en-IN" dirty="0"/>
              <a:t>I used SQL Query to create a table of top foreign language films from the table of  top 250 IMDB movies .</a:t>
            </a:r>
          </a:p>
          <a:p>
            <a:r>
              <a:rPr lang="en-IN" dirty="0"/>
              <a:t>The films in this table are those whose language is not English. </a:t>
            </a:r>
          </a:p>
          <a:p>
            <a:r>
              <a:rPr lang="en-IN" dirty="0"/>
              <a:t>Here is the list-&gt;</a:t>
            </a:r>
          </a:p>
        </p:txBody>
      </p:sp>
    </p:spTree>
    <p:extLst>
      <p:ext uri="{BB962C8B-B14F-4D97-AF65-F5344CB8AC3E}">
        <p14:creationId xmlns:p14="http://schemas.microsoft.com/office/powerpoint/2010/main" val="3003977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1F0C6-0FD3-16FD-F6CC-05D8FAD6470B}"/>
              </a:ext>
            </a:extLst>
          </p:cNvPr>
          <p:cNvSpPr>
            <a:spLocks noGrp="1"/>
          </p:cNvSpPr>
          <p:nvPr>
            <p:ph type="title"/>
          </p:nvPr>
        </p:nvSpPr>
        <p:spPr>
          <a:xfrm>
            <a:off x="877863" y="233604"/>
            <a:ext cx="9974864" cy="2268296"/>
          </a:xfrm>
        </p:spPr>
        <p:txBody>
          <a:bodyPr/>
          <a:lstStyle/>
          <a:p>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D. Best Directors: </a:t>
            </a:r>
            <a:r>
              <a:rPr lang="en-US" sz="1800" b="0" i="0" dirty="0">
                <a:solidFill>
                  <a:schemeClr val="bg1"/>
                </a:solidFill>
                <a:effectLst/>
                <a:latin typeface="Arial" panose="020B0604020202020204" pitchFamily="34" charset="0"/>
                <a:cs typeface="Arial" panose="020B0604020202020204" pitchFamily="34" charset="0"/>
              </a:rPr>
              <a:t>Group the column using the director_name column.</a:t>
            </a:r>
            <a:br>
              <a:rPr lang="en-US" sz="1800" b="0" i="0" dirty="0">
                <a:solidFill>
                  <a:schemeClr val="bg1"/>
                </a:solidFill>
                <a:effectLst/>
                <a:latin typeface="Arial" panose="020B0604020202020204" pitchFamily="34" charset="0"/>
                <a:cs typeface="Arial" panose="020B0604020202020204" pitchFamily="34" charset="0"/>
              </a:rPr>
            </a:br>
            <a:r>
              <a:rPr lang="en-US" sz="1800" b="0" i="0" dirty="0">
                <a:solidFill>
                  <a:schemeClr val="bg1"/>
                </a:solidFill>
                <a:effectLst/>
                <a:latin typeface="Arial" panose="020B0604020202020204" pitchFamily="34" charset="0"/>
                <a:cs typeface="Arial" panose="020B0604020202020204" pitchFamily="34" charset="0"/>
              </a:rPr>
              <a:t>Find out the top 10 directors for whom the mean of imdb_score is the highest and store them </a:t>
            </a:r>
            <a:br>
              <a:rPr lang="en-US" sz="1800" b="0" i="0" dirty="0">
                <a:solidFill>
                  <a:schemeClr val="bg1"/>
                </a:solidFill>
                <a:effectLst/>
                <a:latin typeface="Arial" panose="020B0604020202020204" pitchFamily="34" charset="0"/>
                <a:cs typeface="Arial" panose="020B0604020202020204" pitchFamily="34" charset="0"/>
              </a:rPr>
            </a:br>
            <a:r>
              <a:rPr lang="en-US" sz="1800" b="0" i="0" dirty="0">
                <a:solidFill>
                  <a:schemeClr val="bg1"/>
                </a:solidFill>
                <a:effectLst/>
                <a:latin typeface="Arial" panose="020B0604020202020204" pitchFamily="34" charset="0"/>
                <a:cs typeface="Arial" panose="020B0604020202020204" pitchFamily="34" charset="0"/>
              </a:rPr>
              <a:t>in a new column top10director. In case of a tie in IMDb score between two directors, sort them alphabetically.</a:t>
            </a:r>
            <a:br>
              <a:rPr lang="en-US" sz="1800" b="0" i="0" dirty="0">
                <a:solidFill>
                  <a:schemeClr val="bg1"/>
                </a:solidFill>
                <a:effectLst/>
                <a:latin typeface="Arial" panose="020B0604020202020204" pitchFamily="34" charset="0"/>
                <a:cs typeface="Arial" panose="020B0604020202020204" pitchFamily="34" charset="0"/>
              </a:rPr>
            </a:br>
            <a:r>
              <a:rPr lang="en-US" sz="1800" b="1" i="0" dirty="0">
                <a:solidFill>
                  <a:schemeClr val="accent6">
                    <a:lumMod val="60000"/>
                    <a:lumOff val="40000"/>
                  </a:schemeClr>
                </a:solidFill>
                <a:effectLst/>
                <a:latin typeface="Arial" panose="020B0604020202020204" pitchFamily="34" charset="0"/>
                <a:cs typeface="Arial" panose="020B0604020202020204" pitchFamily="34" charset="0"/>
              </a:rPr>
              <a:t>Your task: </a:t>
            </a:r>
            <a:r>
              <a:rPr lang="en-US" sz="1800" b="0" i="0" dirty="0">
                <a:solidFill>
                  <a:schemeClr val="bg1"/>
                </a:solidFill>
                <a:effectLst/>
                <a:latin typeface="Arial" panose="020B0604020202020204" pitchFamily="34" charset="0"/>
                <a:cs typeface="Arial" panose="020B0604020202020204" pitchFamily="34" charset="0"/>
              </a:rPr>
              <a:t>Find the best directors</a:t>
            </a:r>
            <a:br>
              <a:rPr lang="en-US" sz="1800" b="0" i="0" dirty="0">
                <a:solidFill>
                  <a:schemeClr val="bg1"/>
                </a:solidFill>
                <a:effectLst/>
                <a:latin typeface="Arial" panose="020B0604020202020204" pitchFamily="34" charset="0"/>
                <a:cs typeface="Arial" panose="020B0604020202020204" pitchFamily="34" charset="0"/>
              </a:rPr>
            </a:br>
            <a:endParaRPr lang="en-IN" sz="1800" dirty="0">
              <a:solidFill>
                <a:schemeClr val="bg1"/>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0510CDBF-DA0A-3021-1168-B886B96C1D06}"/>
              </a:ext>
            </a:extLst>
          </p:cNvPr>
          <p:cNvSpPr>
            <a:spLocks noGrp="1"/>
          </p:cNvSpPr>
          <p:nvPr>
            <p:ph idx="1"/>
          </p:nvPr>
        </p:nvSpPr>
        <p:spPr>
          <a:xfrm>
            <a:off x="877863" y="2561003"/>
            <a:ext cx="4608537" cy="4020896"/>
          </a:xfrm>
        </p:spPr>
        <p:txBody>
          <a:bodyPr/>
          <a:lstStyle/>
          <a:p>
            <a:r>
              <a:rPr lang="en-IN" dirty="0"/>
              <a:t>Here I used SQL Query to find the best directors on the based of there average/mean imdb_score and if the mean imdb _score is same then sort them on the based on directors_name alphabetically.</a:t>
            </a:r>
          </a:p>
          <a:p>
            <a:r>
              <a:rPr lang="en-IN" dirty="0"/>
              <a:t>From the data provide and after applying SQL query we can say that “</a:t>
            </a:r>
            <a:r>
              <a:rPr lang="en-IN" b="1" dirty="0"/>
              <a:t>TONY KAYE</a:t>
            </a:r>
            <a:r>
              <a:rPr lang="en-IN" dirty="0"/>
              <a:t>” is the best director </a:t>
            </a:r>
          </a:p>
        </p:txBody>
      </p:sp>
      <p:pic>
        <p:nvPicPr>
          <p:cNvPr id="11" name="Picture 10">
            <a:extLst>
              <a:ext uri="{FF2B5EF4-FFF2-40B4-BE49-F238E27FC236}">
                <a16:creationId xmlns:a16="http://schemas.microsoft.com/office/drawing/2014/main" id="{DC62D8B9-4BEC-AB64-F242-71BACBF81E2B}"/>
              </a:ext>
            </a:extLst>
          </p:cNvPr>
          <p:cNvPicPr>
            <a:picLocks noChangeAspect="1"/>
          </p:cNvPicPr>
          <p:nvPr/>
        </p:nvPicPr>
        <p:blipFill>
          <a:blip r:embed="rId2"/>
          <a:stretch>
            <a:fillRect/>
          </a:stretch>
        </p:blipFill>
        <p:spPr>
          <a:xfrm>
            <a:off x="5865295" y="2571419"/>
            <a:ext cx="5770339" cy="4052977"/>
          </a:xfrm>
          <a:prstGeom prst="rect">
            <a:avLst/>
          </a:prstGeom>
        </p:spPr>
      </p:pic>
    </p:spTree>
    <p:extLst>
      <p:ext uri="{BB962C8B-B14F-4D97-AF65-F5344CB8AC3E}">
        <p14:creationId xmlns:p14="http://schemas.microsoft.com/office/powerpoint/2010/main" val="32752731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{EDF8AE34-5611-4F29-A3DF-5C736011CCAC}tf02900722</Template>
  <TotalTime>911</TotalTime>
  <Words>1392</Words>
  <Application>Microsoft Office PowerPoint</Application>
  <PresentationFormat>Widescreen</PresentationFormat>
  <Paragraphs>57</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Century Gothic</vt:lpstr>
      <vt:lpstr>Manrope</vt:lpstr>
      <vt:lpstr>Wingdings 3</vt:lpstr>
      <vt:lpstr>Ion Boardroom</vt:lpstr>
      <vt:lpstr>IMDB Movie Analysis </vt:lpstr>
      <vt:lpstr>Project Description</vt:lpstr>
      <vt:lpstr>Approach</vt:lpstr>
      <vt:lpstr>Tech-Stack Used</vt:lpstr>
      <vt:lpstr>Cleaning the data: This is one of the most important step to perform before moving forward with the analysis. Use your knowledge learned till now to do this. (Dropping columns, removing null values, etc.)         Your task: Clean the data </vt:lpstr>
      <vt:lpstr>B.  Movies with highest profit: Create a new column called profit which contains the                                                                                                   difference of the two columns: gross and budget. Sort the column using the profit                                                                            column as reference. Plot profit (y-axis) vs budget (x- axis) and observe the outliers using     the appropriate chart type. Your task: Find the movies with the highest profit? </vt:lpstr>
      <vt:lpstr>C. Top 250: Create a new column IMDb_Top_250 and store the top 250 movies with the highest IMDb Rating (corresponding to the column: imdb_score). Also make sure that for all of these movies, the num_voted_users is greater than 25,000. Also add a Rank column containing the values 1 to 250 indicating the ranks of the corresponding films.  Extract all the movies in the IMDb_Top_250 column which are not in the English language and store them in a new column named Top_Foreign_Lang_Film. You can use your own imagination also!                   Your task: Find IMDB Top 250 </vt:lpstr>
      <vt:lpstr>PowerPoint Presentation</vt:lpstr>
      <vt:lpstr>D. Best Directors: Group the column using the director_name column. Find out the top 10 directors for whom the mean of imdb_score is the highest and store them  in a new column top10director. In case of a tie in IMDb score between two directors, sort them alphabetically. Your task: Find the best directors </vt:lpstr>
      <vt:lpstr>E. Popular Genres: Perform this step using the knowledge gained while performing previous steps. Your task: Find popular genres </vt:lpstr>
      <vt:lpstr>F. Charts: Create three new columns namely, Meryl_Streep, Leo_Caprio, and Brad_Pitt which contain the movies in which the actors: 'Meryl Streep', 'Leonardo DiCaprio', and 'Brad Pitt' are the lead actors. Use only the actor_1_name column for extraction. Also, make sure that you use the names 'Meryl Streep', 'Leonardo DiCaprio', and 'Brad Pitt' for the said extraction. Append the rows of all these columns and store them in a new column named Combined. Group the combined column using the actor_1_name column. Find the mean of the num_critic_for_reviews and num_users_for_review and identify the actors which have the highest mean.  </vt:lpstr>
      <vt:lpstr>Observe the change in number of voted users over decades using a bar chart. Create a column called decade which represents the decade to which every movie belongs to. For example, the title_year year 1923, 1925 should be stored as 1920s. Sort the column based on the column decade, group it by decade and find the sum of users voted in each decade. Store this in a new data frame called df_by_decade. </vt:lpstr>
      <vt:lpstr>Your task: Find the critic-favorite and audience-favorite actors</vt:lpstr>
      <vt:lpstr>RESULT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Ayush Wankhede</dc:creator>
  <cp:lastModifiedBy>Ayush Wankhede</cp:lastModifiedBy>
  <cp:revision>10</cp:revision>
  <dcterms:created xsi:type="dcterms:W3CDTF">2023-03-20T01:55:17Z</dcterms:created>
  <dcterms:modified xsi:type="dcterms:W3CDTF">2023-04-02T02:37:48Z</dcterms:modified>
</cp:coreProperties>
</file>

<file path=docProps/thumbnail.jpeg>
</file>